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</p:sldIdLst>
  <p:sldSz cx="9144000" cy="5143500" type="screen16x9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15643"/>
    <p:restoredTop autoAdjust="0" sz="94694"/>
  </p:normalViewPr>
  <p:slideViewPr>
    <p:cSldViewPr snapToGrid="0" snapToObjects="1">
      <p:cViewPr varScale="1">
        <p:scale>
          <a:sx d="100" n="161"/>
          <a:sy d="100" n="161"/>
        </p:scale>
        <p:origin x="560" y="200"/>
      </p:cViewPr>
      <p:guideLst>
        <p:guide orient="horz" pos="162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slide" Target="slides/slide38.xml" /><Relationship Id="rId40" Type="http://schemas.openxmlformats.org/officeDocument/2006/relationships/slide" Target="slides/slide39.xml" /><Relationship Id="rId41" Type="http://schemas.openxmlformats.org/officeDocument/2006/relationships/slide" Target="slides/slide40.xml" /><Relationship Id="rId42" Type="http://schemas.openxmlformats.org/officeDocument/2006/relationships/slide" Target="slides/slide41.xml" /><Relationship Id="rId43" Type="http://schemas.openxmlformats.org/officeDocument/2006/relationships/slide" Target="slides/slide42.xml" /><Relationship Id="rId44" Type="http://schemas.openxmlformats.org/officeDocument/2006/relationships/slide" Target="slides/slide43.xml" /><Relationship Id="rId45" Type="http://schemas.openxmlformats.org/officeDocument/2006/relationships/slide" Target="slides/slide44.xml" /><Relationship Id="rId46" Type="http://schemas.openxmlformats.org/officeDocument/2006/relationships/slide" Target="slides/slide45.xml" /><Relationship Id="rId47" Type="http://schemas.openxmlformats.org/officeDocument/2006/relationships/slide" Target="slides/slide46.xml" /><Relationship Id="rId48" Type="http://schemas.openxmlformats.org/officeDocument/2006/relationships/slide" Target="slides/slide47.xml" /><Relationship Id="rId49" Type="http://schemas.openxmlformats.org/officeDocument/2006/relationships/slide" Target="slides/slide48.xml" /><Relationship Id="rId50" Type="http://schemas.openxmlformats.org/officeDocument/2006/relationships/slide" Target="slides/slide49.xml" /><Relationship Id="rId51" Type="http://schemas.openxmlformats.org/officeDocument/2006/relationships/slide" Target="slides/slide50.xml" /><Relationship Id="rId52" Type="http://schemas.openxmlformats.org/officeDocument/2006/relationships/slide" Target="slides/slide51.xml" /><Relationship Id="rId53" Type="http://schemas.openxmlformats.org/officeDocument/2006/relationships/slide" Target="slides/slide52.xml" /><Relationship Id="rId54" Type="http://schemas.openxmlformats.org/officeDocument/2006/relationships/slide" Target="slides/slide53.xml" /><Relationship Id="rId55" Type="http://schemas.openxmlformats.org/officeDocument/2006/relationships/slide" Target="slides/slide54.xml" /><Relationship Id="rId56" Type="http://schemas.openxmlformats.org/officeDocument/2006/relationships/slide" Target="slides/slide55.xml" /><Relationship Id="rId57" Type="http://schemas.openxmlformats.org/officeDocument/2006/relationships/slide" Target="slides/slide56.xml" /><Relationship Id="rId58" Type="http://schemas.openxmlformats.org/officeDocument/2006/relationships/slide" Target="slides/slide57.xml" /><Relationship Id="rId59" Type="http://schemas.openxmlformats.org/officeDocument/2006/relationships/slide" Target="slides/slide58.xml" /><Relationship Id="rId60" Type="http://schemas.openxmlformats.org/officeDocument/2006/relationships/slide" Target="slides/slide59.xml" /><Relationship Id="rId61" Type="http://schemas.openxmlformats.org/officeDocument/2006/relationships/slide" Target="slides/slide60.xml" /><Relationship Id="rId62" Type="http://schemas.openxmlformats.org/officeDocument/2006/relationships/slide" Target="slides/slide61.xml" /><Relationship Id="rId63" Type="http://schemas.openxmlformats.org/officeDocument/2006/relationships/slide" Target="slides/slide62.xml" /><Relationship Id="rId64" Type="http://schemas.openxmlformats.org/officeDocument/2006/relationships/slide" Target="slides/slide63.xml" /><Relationship Id="rId65" Type="http://schemas.openxmlformats.org/officeDocument/2006/relationships/slide" Target="slides/slide64.xml" /><Relationship Id="rId66" Type="http://schemas.openxmlformats.org/officeDocument/2006/relationships/slide" Target="slides/slide65.xml" /><Relationship Id="rId67" Type="http://schemas.openxmlformats.org/officeDocument/2006/relationships/slide" Target="slides/slide66.xml" /><Relationship Id="rId68" Type="http://schemas.openxmlformats.org/officeDocument/2006/relationships/slide" Target="slides/slide67.xml" /><Relationship Id="rId69" Type="http://schemas.openxmlformats.org/officeDocument/2006/relationships/slide" Target="slides/slide68.xml" /><Relationship Id="rId70" Type="http://schemas.openxmlformats.org/officeDocument/2006/relationships/slide" Target="slides/slide69.xml" /><Relationship Id="rId71" Type="http://schemas.openxmlformats.org/officeDocument/2006/relationships/slide" Target="slides/slide70.xml" /><Relationship Id="rId72" Type="http://schemas.openxmlformats.org/officeDocument/2006/relationships/slide" Target="slides/slide71.xml" /><Relationship Id="rId73" Type="http://schemas.openxmlformats.org/officeDocument/2006/relationships/slide" Target="slides/slide72.xml" /><Relationship Id="rId74" Type="http://schemas.openxmlformats.org/officeDocument/2006/relationships/slide" Target="slides/slide73.xml" /><Relationship Id="rId75" Type="http://schemas.openxmlformats.org/officeDocument/2006/relationships/slide" Target="slides/slide74.xml" /><Relationship Id="rId76" Type="http://schemas.openxmlformats.org/officeDocument/2006/relationships/slide" Target="slides/slide75.xml" /><Relationship Id="rId77" Type="http://schemas.openxmlformats.org/officeDocument/2006/relationships/slide" Target="slides/slide76.xml" /><Relationship Id="rId78" Type="http://schemas.openxmlformats.org/officeDocument/2006/relationships/slide" Target="slides/slide77.xml" /><Relationship Id="rId79" Type="http://schemas.openxmlformats.org/officeDocument/2006/relationships/slide" Target="slides/slide78.xml" /><Relationship Id="rId80" Type="http://schemas.openxmlformats.org/officeDocument/2006/relationships/slide" Target="slides/slide79.xml" /><Relationship Id="rId81" Type="http://schemas.openxmlformats.org/officeDocument/2006/relationships/slide" Target="slides/slide80.xml" /><Relationship Id="rId82" Type="http://schemas.openxmlformats.org/officeDocument/2006/relationships/slide" Target="slides/slide81.xml" /><Relationship Id="rId84" Type="http://schemas.openxmlformats.org/officeDocument/2006/relationships/viewProps" Target="viewProps.xml" /><Relationship Id="rId83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86" Type="http://schemas.openxmlformats.org/officeDocument/2006/relationships/tableStyles" Target="tableStyles.xml" /><Relationship Id="rId85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theme/theme1.xml" Type="http://schemas.openxmlformats.org/officeDocument/2006/relationships/theme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eaLnBrk="1" hangingPunct="1" latinLnBrk="0" rtl="0">
        <a:spcBef>
          <a:spcPct val="0"/>
        </a:spcBef>
        <a:buNone/>
        <a:defRPr kern="1200"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342900" eaLnBrk="1" hangingPunct="1" indent="-342900" latinLnBrk="0" marL="342900" rtl="0">
        <a:spcBef>
          <a:spcPct val="20000"/>
        </a:spcBef>
        <a:buFont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indent="-342900" latinLnBrk="0" marL="685800" rtl="0">
        <a:spcBef>
          <a:spcPct val="20000"/>
        </a:spcBef>
        <a:buFont typeface="Arial"/>
        <a:buChar char="–"/>
        <a:defRPr kern="1200" sz="210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indent="-342900" latinLnBrk="0" marL="1028700" rtl="0">
        <a:spcBef>
          <a:spcPct val="20000"/>
        </a:spcBef>
        <a:buFont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indent="-342900" latinLnBrk="0" marL="1371600" rtl="0">
        <a:spcBef>
          <a:spcPct val="20000"/>
        </a:spcBef>
        <a:buFont typeface="Arial"/>
        <a:buChar char="–"/>
        <a:defRPr kern="1200" sz="150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indent="-342900" latinLnBrk="0" marL="1714500" rtl="0">
        <a:spcBef>
          <a:spcPct val="20000"/>
        </a:spcBef>
        <a:buFont typeface="Arial"/>
        <a:buChar char="»"/>
        <a:defRPr kern="1200" sz="150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indent="-342900" latinLnBrk="0" marL="20574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indent="-342900" latinLnBrk="0" marL="24003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indent="-342900" latinLnBrk="0" marL="27432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indent="-342900" latinLnBrk="0" marL="30861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342900" eaLnBrk="1" hangingPunct="1" latinLnBrk="0" marL="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latinLnBrk="0" marL="3429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latinLnBrk="0" marL="6858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latinLnBrk="0" marL="10287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latinLnBrk="0" marL="13716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latinLnBrk="0" marL="17145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latinLnBrk="0" marL="20574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latinLnBrk="0" marL="24003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latinLnBrk="0" marL="27432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/Relationships>
</file>

<file path=ppt/slides/_rels/slide2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_rels/slide2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2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/Relationships>
</file>

<file path=ppt/slides/_rels/slide2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/Relationships>
</file>

<file path=ppt/slides/_rels/slide2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/Relationships>
</file>

<file path=ppt/slides/_rels/slide3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png" /></Relationships>
</file>

<file path=ppt/slides/_rels/slide3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png" /></Relationships>
</file>

<file path=ppt/slides/_rels/slide3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png" /></Relationships>
</file>

<file path=ppt/slides/_rels/slide3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png" /></Relationships>
</file>

<file path=ppt/slides/_rels/slide3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png" /></Relationships>
</file>

<file path=ppt/slides/_rels/slide3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png" /></Relationships>
</file>

<file path=ppt/slides/_rels/slide3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png" /></Relationships>
</file>

<file path=ppt/slides/_rels/slide3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png" /></Relationships>
</file>

<file path=ppt/slides/_rels/slide3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png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png" /></Relationships>
</file>

<file path=ppt/slides/_rels/slide4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png" /></Relationships>
</file>

<file path=ppt/slides/_rels/slide4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png" /></Relationships>
</file>

<file path=ppt/slides/_rels/slide4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png" /></Relationships>
</file>

<file path=ppt/slides/_rels/slide4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png" /></Relationships>
</file>

<file path=ppt/slides/_rels/slide4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png" /></Relationships>
</file>

<file path=ppt/slides/_rels/slide4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3.png" /></Relationships>
</file>

<file path=ppt/slides/_rels/slide4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4.png" /></Relationships>
</file>

<file path=ppt/slides/_rels/slide4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5.png" /></Relationships>
</file>

<file path=ppt/slides/_rels/slide4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6.png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7.png" /></Relationships>
</file>

<file path=ppt/slides/_rels/slide5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8.png" /></Relationships>
</file>

<file path=ppt/slides/_rels/slide5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9.png" /></Relationships>
</file>

<file path=ppt/slides/_rels/slide5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0.png" /></Relationships>
</file>

<file path=ppt/slides/_rels/slide5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1.png" /></Relationships>
</file>

<file path=ppt/slides/_rels/slide5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2.png" /></Relationships>
</file>

<file path=ppt/slides/_rels/slide5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3.png" /></Relationships>
</file>

<file path=ppt/slides/_rels/slide5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4.png" /></Relationships>
</file>

<file path=ppt/slides/_rels/slide5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5.png" /></Relationships>
</file>

<file path=ppt/slides/_rels/slide5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6.png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7.png" /></Relationships>
</file>

<file path=ppt/slides/_rels/slide6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8.png" /></Relationships>
</file>

<file path=ppt/slides/_rels/slide6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9.png" /></Relationships>
</file>

<file path=ppt/slides/_rels/slide6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0.png" /></Relationships>
</file>

<file path=ppt/slides/_rels/slide6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1.png" /></Relationships>
</file>

<file path=ppt/slides/_rels/slide6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2.png" /></Relationships>
</file>

<file path=ppt/slides/_rels/slide6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3.png" /></Relationships>
</file>

<file path=ppt/slides/_rels/slide6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4.png" /></Relationships>
</file>

<file path=ppt/slides/_rels/slide6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5.png" /></Relationships>
</file>

<file path=ppt/slides/_rels/slide6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6.png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7.png" /></Relationships>
</file>

<file path=ppt/slides/_rels/slide7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8.png" /></Relationships>
</file>

<file path=ppt/slides/_rels/slide7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9.png" /></Relationships>
</file>

<file path=ppt/slides/_rels/slide7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0.png" /></Relationships>
</file>

<file path=ppt/slides/_rels/slide7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1.png" /></Relationships>
</file>

<file path=ppt/slides/_rels/slide7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2.png" /></Relationships>
</file>

<file path=ppt/slides/_rels/slide7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3.png" /></Relationships>
</file>

<file path=ppt/slides/_rels/slide7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4.png" /></Relationships>
</file>

<file path=ppt/slides/_rels/slide7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5.png" /></Relationships>
</file>

<file path=ppt/slides/_rels/slide7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6.png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7.png" /></Relationships>
</file>

<file path=ppt/slides/_rels/slide8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lvl="0" indent="0" marL="0">
              <a:buNone/>
            </a:pPr>
            <a:r>
              <a:rPr/>
              <a:t>MRS Kvalitetsindikatorer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2914650"/>
            <a:ext cx="6400800" cy="1314450"/>
          </a:xfrm>
        </p:spPr>
        <p:txBody>
          <a:bodyPr/>
          <a:lstStyle/>
          <a:p>
            <a:pPr lvl="0" indent="0" marL="0">
              <a:buNone/>
            </a:pPr>
            <a:br/>
            <a:br/>
            <a:r>
              <a:rPr/>
              <a:t>Norsk Nyreregister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2025-06-03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8 - Gjennomført “Nyreskole” (CKD5)</a:t>
            </a:r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9 - Pasienter kjent ved oppstart dialyse (dialyse)</a:t>
            </a:r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10 - Hjemmedialyse (dialyse)</a:t>
            </a:r>
          </a:p>
        </p:txBody>
      </p: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11 - Totalt, hvor fornøyd er pasienter med henholdsvis hjemmedialyse og senterdialyse? (Dialyse)</a:t>
            </a:r>
          </a:p>
        </p:txBody>
      </p:sp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12 - Andel med Hgb 10-12 g/dL hvis ESA eller HIF (Dialyse)</a:t>
            </a:r>
          </a:p>
        </p:txBody>
      </p:sp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13 - Andel som har målt ukentlig Kt/V (“optimalisert behandling”) (Hemodialyse)</a:t>
            </a:r>
          </a:p>
        </p:txBody>
      </p:sp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14 - Andel pasienter som behandles i HD med foretrukken blodtilgang (Hemodialyse)</a:t>
            </a:r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15 - Antall peritonitter per pasient-år (peritonealdialyse)</a:t>
            </a:r>
          </a:p>
        </p:txBody>
      </p:sp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16 - Hypertensive pasienter med målt blodtrykk</a:t>
            </a:r>
          </a:p>
        </p:txBody>
      </p:sp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17 - Statinbehandling (transplantasjon)</a:t>
            </a:r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0 - Dekningsgrad årsskjema (NY)</a:t>
            </a:r>
          </a:p>
        </p:txBody>
      </p:sp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18 - Minst 4 transplantasjonskontroller per år (transplantasjon)</a:t>
            </a:r>
          </a:p>
        </p:txBody>
      </p:sp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19 - Andel aktivt på Tx-venteliste &gt;2 år etter påmelding (transplantasjon)</a:t>
            </a:r>
          </a:p>
        </p:txBody>
      </p:sp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Oppsummering</a:t>
            </a:r>
          </a:p>
        </p:txBody>
      </p:sp>
    </p:spTree>
  </p:cSld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Figurdata</a:t>
            </a:r>
          </a:p>
        </p:txBody>
      </p:sp>
    </p:spTree>
  </p:cSld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Nasjonale figurer</a:t>
            </a:r>
          </a:p>
        </p:txBody>
      </p:sp>
      <p:pic>
        <p:nvPicPr>
          <p:cNvPr descr="Kvalitetsindikatorer%20figurer/unnamed-chunk-4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4-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4-3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4-4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4-5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4-6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1 - Alvorlige komplikasjoner etter biopsi (biopsi)</a:t>
            </a:r>
          </a:p>
        </p:txBody>
      </p:sp>
    </p:spTree>
  </p:cSld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4-7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4-8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4-9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4-10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4-1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4-1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4-13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4-14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4-15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4-16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2 - Biopsier med minst 10 glomeruli (biopsi)</a:t>
            </a:r>
          </a:p>
        </p:txBody>
      </p:sp>
    </p:spTree>
  </p:cSld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4-17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4-18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4-19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Figurer per senter</a:t>
            </a:r>
          </a:p>
        </p:txBody>
      </p:sp>
      <p:pic>
        <p:nvPicPr>
          <p:cNvPr descr="Kvalitetsindikatorer%20figurer/unnamed-chunk-5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5-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5-3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5-4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5-5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5-6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5-7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3 - Endelig biopsisvar fra patologiavdelinger innen 1 mnd (biopsi)</a:t>
            </a:r>
          </a:p>
        </p:txBody>
      </p:sp>
    </p:spTree>
  </p:cSld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5-8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5-9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5-10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5-1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5-1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5-13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5-14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5-15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5-16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5-17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4 - Primære biopsier med moderate til uttalte kroniske forandringer (biopsi)</a:t>
            </a:r>
          </a:p>
        </p:txBody>
      </p:sp>
    </p:spTree>
  </p:cSld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5-18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5-19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Rutenett</a:t>
            </a:r>
          </a:p>
        </p:txBody>
      </p:sp>
      <p:pic>
        <p:nvPicPr>
          <p:cNvPr descr="Kvalitetsindikatorer%20figurer/unnamed-chunk-6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6-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6-3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6-4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6-5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6-6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6-7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6-8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5 - Blodtrykk &lt;140/90 og DBP &gt; 70 (CKD5)</a:t>
            </a:r>
          </a:p>
        </p:txBody>
      </p:sp>
    </p:spTree>
  </p:cSld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6-9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6-10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6-1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6-1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6-13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6-14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6-15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6-16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6-17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6-18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6 - Andel med målt bikarbonat, fosfat, og PTH (CKD5)</a:t>
            </a:r>
          </a:p>
        </p:txBody>
      </p:sp>
    </p:spTree>
  </p:cSld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valitetsindikatorer%20figurer/unnamed-chunk-6-19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SKDE</a:t>
            </a:r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7 - Hemoglobin &gt;9 g/dL (10-12 g/dL hvis ESA/HIF terapi) (CKD5) (oppdatert)</a:t>
            </a: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Macintosh PowerPoint</Application>
  <PresentationFormat>On-screen Show (16:9)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 Kvalitetsindikatorer</dc:title>
  <dc:creator>Norsk Nyreregister</dc:creator>
  <cp:keywords/>
  <dcterms:created xsi:type="dcterms:W3CDTF">2025-06-03T08:24:17Z</dcterms:created>
  <dcterms:modified xsi:type="dcterms:W3CDTF">2025-06-03T08:24:17Z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">
    <vt:lpwstr>2025-06-03</vt:lpwstr>
  </property>
  <property fmtid="{D5CDD505-2E9C-101B-9397-08002B2CF9AE}" pid="3" name="output">
    <vt:lpwstr>powerpoint_presentation</vt:lpwstr>
  </property>
</Properties>
</file>